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60" r:id="rId3"/>
    <p:sldId id="259" r:id="rId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9" d="100"/>
          <a:sy n="89" d="100"/>
        </p:scale>
        <p:origin x="5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lyer-English Version"/>
          <p:cNvPicPr>
            <a:picLocks noChangeAspect="1"/>
          </p:cNvPicPr>
          <p:nvPr/>
        </p:nvPicPr>
        <p:blipFill>
          <a:blip r:embed="rId2"/>
          <a:stretch>
            <a:fillRect/>
          </a:stretch>
        </p:blipFill>
        <p:spPr>
          <a:xfrm>
            <a:off x="0" y="0"/>
            <a:ext cx="12192000" cy="68573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09564" y="609484"/>
            <a:ext cx="3797846" cy="1468272"/>
          </a:xfrm>
          <a:prstGeom prst="rect">
            <a:avLst/>
          </a:prstGeom>
          <a:noFill/>
        </p:spPr>
        <p:txBody>
          <a:bodyPr wrap="square" lIns="63500" tIns="25400" rIns="63500" bIns="25400" rtlCol="0" anchor="b" anchorCtr="0">
            <a:normAutofit/>
          </a:bodyPr>
          <a:lstStyle/>
          <a:p>
            <a:pPr marL="0" indent="0" algn="l">
              <a:lnSpc>
                <a:spcPct val="110000"/>
              </a:lnSpc>
              <a:spcBef>
                <a:spcPts val="0"/>
              </a:spcBef>
              <a:spcAft>
                <a:spcPts val="0"/>
              </a:spcAft>
              <a:buSzPct val="100000"/>
              <a:buNone/>
            </a:pPr>
            <a:r>
              <a:rPr lang="en-US" altLang="zh-CN" sz="3400" b="1" spc="180" dirty="0" smtClean="0">
                <a:solidFill>
                  <a:srgbClr val="1C9DE5"/>
                </a:solidFill>
                <a:uFillTx/>
                <a:latin typeface="Candara" panose="020E0502030303020204" charset="0"/>
                <a:ea typeface="黑体" panose="02010609060101010101" charset="-122"/>
                <a:cs typeface="Candara" panose="020E0502030303020204" charset="0"/>
              </a:rPr>
              <a:t>WCSS2026-Introduction</a:t>
            </a:r>
            <a:endParaRPr lang="en-US" altLang="zh-CN" sz="3400" b="1" spc="180" dirty="0">
              <a:solidFill>
                <a:srgbClr val="1C9DE5"/>
              </a:solidFill>
              <a:uFillTx/>
              <a:latin typeface="Candara" panose="020E0502030303020204" charset="0"/>
              <a:ea typeface="黑体" panose="02010609060101010101" charset="-122"/>
              <a:cs typeface="Candara" panose="020E0502030303020204" charset="0"/>
            </a:endParaRPr>
          </a:p>
        </p:txBody>
      </p:sp>
      <p:sp>
        <p:nvSpPr>
          <p:cNvPr id="7" name="Rounded Rectangle 1"/>
          <p:cNvSpPr/>
          <p:nvPr>
            <p:custDataLst>
              <p:tags r:id="rId3"/>
            </p:custDataLst>
          </p:nvPr>
        </p:nvSpPr>
        <p:spPr>
          <a:xfrm flipH="1">
            <a:off x="5429148" y="1128712"/>
            <a:ext cx="98611" cy="85518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黑体" panose="02010609060101010101" charset="-122"/>
              <a:ea typeface="黑体" panose="02010609060101010101" charset="-122"/>
              <a:cs typeface="Open Sans" panose="020B0606030504020204" pitchFamily="34" charset="0"/>
            </a:endParaRPr>
          </a:p>
        </p:txBody>
      </p:sp>
      <p:sp>
        <p:nvSpPr>
          <p:cNvPr id="8" name="TextBox"/>
          <p:cNvSpPr txBox="1"/>
          <p:nvPr>
            <p:custDataLst>
              <p:tags r:id="rId4"/>
            </p:custDataLst>
          </p:nvPr>
        </p:nvSpPr>
        <p:spPr>
          <a:xfrm>
            <a:off x="5874385" y="796290"/>
            <a:ext cx="5706745" cy="1531620"/>
          </a:xfrm>
          <a:prstGeom prst="rect">
            <a:avLst/>
          </a:prstGeom>
          <a:noFill/>
        </p:spPr>
        <p:txBody>
          <a:bodyPr wrap="square" rtlCol="0" anchor="ctr">
            <a:noAutofit/>
          </a:bodyPr>
          <a:lstStyle/>
          <a:p>
            <a:pPr marL="0" lvl="0" indent="0" algn="just">
              <a:lnSpc>
                <a:spcPct val="120000"/>
              </a:lnSpc>
              <a:spcBef>
                <a:spcPts val="0"/>
              </a:spcBef>
              <a:spcAft>
                <a:spcPts val="800"/>
              </a:spcAft>
              <a:buSzPct val="100000"/>
            </a:pPr>
            <a:r>
              <a:rPr lang="en-US" altLang="zh-CN" sz="1400" dirty="0">
                <a:latin typeface="Candara" panose="020E0502030303020204" charset="0"/>
                <a:cs typeface="Candara" panose="020E0502030303020204" charset="0"/>
                <a:sym typeface="+mn-ea"/>
              </a:rPr>
              <a:t>The 23rd WCSS will be held in </a:t>
            </a:r>
            <a:r>
              <a:rPr lang="en-US" altLang="zh-CN" sz="1400" b="1" dirty="0">
                <a:solidFill>
                  <a:srgbClr val="914B1F"/>
                </a:solidFill>
                <a:latin typeface="Candara" panose="020E0502030303020204" charset="0"/>
                <a:cs typeface="Candara" panose="020E0502030303020204" charset="0"/>
                <a:sym typeface="+mn-ea"/>
              </a:rPr>
              <a:t>Nanjing International Expo Center</a:t>
            </a:r>
            <a:r>
              <a:rPr lang="en-US" altLang="zh-CN" sz="1400" dirty="0">
                <a:latin typeface="Candara" panose="020E0502030303020204" charset="0"/>
                <a:cs typeface="Candara" panose="020E0502030303020204" charset="0"/>
                <a:sym typeface="+mn-ea"/>
              </a:rPr>
              <a:t> from </a:t>
            </a:r>
            <a:r>
              <a:rPr lang="en-US" altLang="zh-CN" sz="1400" b="1" dirty="0">
                <a:solidFill>
                  <a:srgbClr val="914B1F"/>
                </a:solidFill>
                <a:latin typeface="Candara" panose="020E0502030303020204" charset="0"/>
                <a:cs typeface="Candara" panose="020E0502030303020204" charset="0"/>
                <a:sym typeface="+mn-ea"/>
              </a:rPr>
              <a:t>June 7 to 12, 2026</a:t>
            </a:r>
            <a:r>
              <a:rPr lang="en-US" altLang="zh-CN" sz="1400" dirty="0">
                <a:latin typeface="Candara" panose="020E0502030303020204" charset="0"/>
                <a:cs typeface="Candara" panose="020E0502030303020204" charset="0"/>
                <a:sym typeface="+mn-ea"/>
              </a:rPr>
              <a:t>. Held once every four years, the congress is known as the “</a:t>
            </a:r>
            <a:r>
              <a:rPr lang="en-US" altLang="zh-CN" sz="1400" dirty="0" err="1">
                <a:latin typeface="Candara" panose="020E0502030303020204" charset="0"/>
                <a:cs typeface="Candara" panose="020E0502030303020204" charset="0"/>
                <a:sym typeface="+mn-ea"/>
              </a:rPr>
              <a:t>Olympics”of</a:t>
            </a:r>
            <a:r>
              <a:rPr lang="en-US" altLang="zh-CN" sz="1400" dirty="0">
                <a:latin typeface="Candara" panose="020E0502030303020204" charset="0"/>
                <a:cs typeface="Candara" panose="020E0502030303020204" charset="0"/>
                <a:sym typeface="+mn-ea"/>
              </a:rPr>
              <a:t> international soil science community. Its inaugural landing in China in 2026 marks not only a milestone in WCSS’s century journey in soil science, but also presents a key opportunity for global scholars to engage in dialogues around the theme of “</a:t>
            </a:r>
            <a:r>
              <a:rPr lang="en-US" altLang="zh-CN" sz="1400" b="1" dirty="0">
                <a:solidFill>
                  <a:srgbClr val="914B1F"/>
                </a:solidFill>
                <a:latin typeface="Candara" panose="020E0502030303020204" charset="0"/>
                <a:cs typeface="Candara" panose="020E0502030303020204" charset="0"/>
                <a:sym typeface="+mn-ea"/>
              </a:rPr>
              <a:t>Soils and the Shared Future for Humanity</a:t>
            </a:r>
            <a:r>
              <a:rPr lang="en-US" altLang="zh-CN" sz="1400" dirty="0">
                <a:latin typeface="Candara" panose="020E0502030303020204" charset="0"/>
                <a:cs typeface="Candara" panose="020E0502030303020204" charset="0"/>
                <a:sym typeface="+mn-ea"/>
              </a:rPr>
              <a:t>”.</a:t>
            </a:r>
            <a:endParaRPr lang="en-US" altLang="zh-CN" sz="1400" spc="70" dirty="0">
              <a:solidFill>
                <a:schemeClr val="tx1">
                  <a:lumMod val="75000"/>
                  <a:lumOff val="25000"/>
                </a:schemeClr>
              </a:solidFill>
              <a:uFillTx/>
              <a:latin typeface="Candara" panose="020E0502030303020204" charset="0"/>
              <a:ea typeface="黑体" panose="02010609060101010101" charset="-122"/>
              <a:cs typeface="Candara" panose="020E0502030303020204" charset="0"/>
              <a:sym typeface="+mn-ea"/>
            </a:endParaRPr>
          </a:p>
        </p:txBody>
      </p:sp>
      <p:sp>
        <p:nvSpPr>
          <p:cNvPr id="9"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5"/>
            </p:custDataLst>
          </p:nvPr>
        </p:nvSpPr>
        <p:spPr>
          <a:xfrm>
            <a:off x="4865201" y="1033403"/>
            <a:ext cx="563947" cy="1010610"/>
          </a:xfrm>
          <a:prstGeom prst="rect">
            <a:avLst/>
          </a:prstGeom>
          <a:noFill/>
        </p:spPr>
        <p:txBody>
          <a:bodyPr wrap="square" lIns="0" tIns="0" rIns="0" bIns="0" rtlCol="0" anchor="ctr">
            <a:normAutofit/>
          </a:bodyPr>
          <a:lstStyle/>
          <a:p>
            <a:pPr algn="ctr"/>
            <a:r>
              <a:rPr lang="en-US" sz="2000" b="1" spc="300" dirty="0">
                <a:solidFill>
                  <a:schemeClr val="accent1"/>
                </a:solidFill>
                <a:latin typeface="黑体" panose="02010609060101010101" charset="-122"/>
                <a:ea typeface="黑体" panose="02010609060101010101" charset="-122"/>
                <a:cs typeface="Montserrat Black"/>
              </a:rPr>
              <a:t>1</a:t>
            </a:r>
          </a:p>
        </p:txBody>
      </p:sp>
      <p:sp>
        <p:nvSpPr>
          <p:cNvPr id="10" name="Rounded Rectangle 1"/>
          <p:cNvSpPr/>
          <p:nvPr>
            <p:custDataLst>
              <p:tags r:id="rId6"/>
            </p:custDataLst>
          </p:nvPr>
        </p:nvSpPr>
        <p:spPr>
          <a:xfrm flipH="1">
            <a:off x="5429148" y="3005454"/>
            <a:ext cx="98611" cy="855189"/>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黑体" panose="02010609060101010101" charset="-122"/>
              <a:ea typeface="黑体" panose="02010609060101010101" charset="-122"/>
              <a:cs typeface="Open Sans" panose="020B0606030504020204" pitchFamily="34" charset="0"/>
            </a:endParaRPr>
          </a:p>
        </p:txBody>
      </p:sp>
      <p:sp>
        <p:nvSpPr>
          <p:cNvPr id="11" name="TextBox"/>
          <p:cNvSpPr txBox="1"/>
          <p:nvPr>
            <p:custDataLst>
              <p:tags r:id="rId7"/>
            </p:custDataLst>
          </p:nvPr>
        </p:nvSpPr>
        <p:spPr>
          <a:xfrm>
            <a:off x="5874662" y="2786957"/>
            <a:ext cx="5706628" cy="1285107"/>
          </a:xfrm>
          <a:prstGeom prst="rect">
            <a:avLst/>
          </a:prstGeom>
          <a:noFill/>
        </p:spPr>
        <p:txBody>
          <a:bodyPr wrap="square" rtlCol="0" anchor="ctr"/>
          <a:lstStyle/>
          <a:p>
            <a:pPr marL="0" lvl="0" indent="0" algn="just">
              <a:lnSpc>
                <a:spcPct val="120000"/>
              </a:lnSpc>
              <a:spcBef>
                <a:spcPts val="0"/>
              </a:spcBef>
              <a:spcAft>
                <a:spcPts val="800"/>
              </a:spcAft>
              <a:buSzPct val="100000"/>
            </a:pPr>
            <a:r>
              <a:rPr lang="en-US" altLang="zh-CN" sz="1400" dirty="0">
                <a:latin typeface="Candara" panose="020E0502030303020204" charset="0"/>
                <a:cs typeface="Candara" panose="020E0502030303020204" charset="0"/>
                <a:sym typeface="+mn-ea"/>
              </a:rPr>
              <a:t>This congress has received strong support from the State Council, the Chinese Academy of Sciences, the Ministry of Agriculture and Rural Affairs, the China Association for Science and Technology, and the Nanjing Municipal People’s Government. </a:t>
            </a:r>
            <a:endParaRPr lang="en-US" altLang="zh-CN" sz="1400" spc="110" dirty="0">
              <a:solidFill>
                <a:schemeClr val="tx1">
                  <a:lumMod val="75000"/>
                  <a:lumOff val="25000"/>
                </a:schemeClr>
              </a:solidFill>
              <a:uFillTx/>
              <a:latin typeface="Candara" panose="020E0502030303020204" charset="0"/>
              <a:ea typeface="黑体" panose="02010609060101010101" charset="-122"/>
              <a:cs typeface="Candara" panose="020E0502030303020204" charset="0"/>
              <a:sym typeface="+mn-ea"/>
            </a:endParaRPr>
          </a:p>
        </p:txBody>
      </p:sp>
      <p:sp>
        <p:nvSpPr>
          <p:cNvPr id="12"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8"/>
            </p:custDataLst>
          </p:nvPr>
        </p:nvSpPr>
        <p:spPr>
          <a:xfrm>
            <a:off x="4865201" y="2910145"/>
            <a:ext cx="563947" cy="1010610"/>
          </a:xfrm>
          <a:prstGeom prst="rect">
            <a:avLst/>
          </a:prstGeom>
          <a:noFill/>
        </p:spPr>
        <p:txBody>
          <a:bodyPr wrap="square" lIns="0" tIns="0" rIns="0" bIns="0" rtlCol="0" anchor="ctr">
            <a:normAutofit/>
          </a:bodyPr>
          <a:lstStyle/>
          <a:p>
            <a:pPr algn="ctr"/>
            <a:r>
              <a:rPr lang="en-US" sz="2000" b="1" spc="300" dirty="0">
                <a:solidFill>
                  <a:schemeClr val="accent3">
                    <a:lumMod val="75000"/>
                  </a:schemeClr>
                </a:solidFill>
                <a:latin typeface="黑体" panose="02010609060101010101" charset="-122"/>
                <a:ea typeface="黑体" panose="02010609060101010101" charset="-122"/>
                <a:cs typeface="Montserrat Black"/>
              </a:rPr>
              <a:t>2</a:t>
            </a:r>
          </a:p>
        </p:txBody>
      </p:sp>
      <p:sp>
        <p:nvSpPr>
          <p:cNvPr id="13" name="Rounded Rectangle 1"/>
          <p:cNvSpPr/>
          <p:nvPr>
            <p:custDataLst>
              <p:tags r:id="rId9"/>
            </p:custDataLst>
          </p:nvPr>
        </p:nvSpPr>
        <p:spPr>
          <a:xfrm flipH="1">
            <a:off x="5429148" y="4882196"/>
            <a:ext cx="98611" cy="855189"/>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黑体" panose="02010609060101010101" charset="-122"/>
              <a:ea typeface="黑体" panose="02010609060101010101" charset="-122"/>
              <a:cs typeface="Open Sans" panose="020B0606030504020204" pitchFamily="34" charset="0"/>
            </a:endParaRPr>
          </a:p>
        </p:txBody>
      </p:sp>
      <p:sp>
        <p:nvSpPr>
          <p:cNvPr id="14" name="TextBox"/>
          <p:cNvSpPr txBox="1"/>
          <p:nvPr>
            <p:custDataLst>
              <p:tags r:id="rId10"/>
            </p:custDataLst>
          </p:nvPr>
        </p:nvSpPr>
        <p:spPr>
          <a:xfrm>
            <a:off x="5874662" y="4663697"/>
            <a:ext cx="5706628" cy="1973771"/>
          </a:xfrm>
          <a:prstGeom prst="rect">
            <a:avLst/>
          </a:prstGeom>
          <a:noFill/>
        </p:spPr>
        <p:txBody>
          <a:bodyPr wrap="square" rtlCol="0" anchor="ctr">
            <a:normAutofit/>
          </a:bodyPr>
          <a:lstStyle/>
          <a:p>
            <a:pPr marL="0" lvl="0" indent="0" algn="just">
              <a:lnSpc>
                <a:spcPct val="120000"/>
              </a:lnSpc>
              <a:spcBef>
                <a:spcPts val="0"/>
              </a:spcBef>
              <a:spcAft>
                <a:spcPts val="800"/>
              </a:spcAft>
              <a:buSzPct val="100000"/>
            </a:pPr>
            <a:r>
              <a:rPr lang="en-US" altLang="zh-CN" sz="1400" dirty="0">
                <a:latin typeface="Candara" panose="020E0502030303020204" charset="0"/>
                <a:cs typeface="Candara" panose="020E0502030303020204" charset="0"/>
                <a:sym typeface="+mn-ea"/>
              </a:rPr>
              <a:t>It is expected to welcome </a:t>
            </a:r>
            <a:r>
              <a:rPr lang="en-US" altLang="zh-CN" sz="1400" b="1" dirty="0">
                <a:solidFill>
                  <a:srgbClr val="914B1F"/>
                </a:solidFill>
                <a:latin typeface="Candara" panose="020E0502030303020204" charset="0"/>
                <a:cs typeface="Candara" panose="020E0502030303020204" charset="0"/>
                <a:sym typeface="+mn-ea"/>
              </a:rPr>
              <a:t>4,000</a:t>
            </a:r>
            <a:r>
              <a:rPr lang="en-US" altLang="zh-CN" sz="1400" dirty="0">
                <a:latin typeface="Candara" panose="020E0502030303020204" charset="0"/>
                <a:cs typeface="Candara" panose="020E0502030303020204" charset="0"/>
                <a:sym typeface="+mn-ea"/>
              </a:rPr>
              <a:t> participants, comprising around 1,500 international representatives and 2,500 domestic representatives. In May 2025, the congress has received more than </a:t>
            </a:r>
            <a:r>
              <a:rPr lang="en-US" altLang="zh-CN" sz="1400" b="1" dirty="0">
                <a:solidFill>
                  <a:srgbClr val="914B1F"/>
                </a:solidFill>
                <a:latin typeface="Candara" panose="020E0502030303020204" charset="0"/>
                <a:cs typeface="Candara" panose="020E0502030303020204" charset="0"/>
                <a:sym typeface="+mn-ea"/>
              </a:rPr>
              <a:t>130</a:t>
            </a:r>
            <a:r>
              <a:rPr lang="en-US" altLang="zh-CN" sz="1400" dirty="0">
                <a:latin typeface="Candara" panose="020E0502030303020204" charset="0"/>
                <a:cs typeface="Candara" panose="020E0502030303020204" charset="0"/>
                <a:sym typeface="+mn-ea"/>
              </a:rPr>
              <a:t> session proposals, </a:t>
            </a:r>
            <a:r>
              <a:rPr lang="en-US" altLang="zh-CN" sz="1400" dirty="0">
                <a:latin typeface="Candara" panose="020E0502030303020204" charset="0"/>
                <a:cs typeface="Candara" panose="020E0502030303020204" charset="0"/>
                <a:sym typeface="+mn-ea"/>
              </a:rPr>
              <a:t>and in July, it opened global registration and abstract submission. </a:t>
            </a:r>
            <a:r>
              <a:rPr lang="en-US" altLang="zh-CN" sz="1400" b="1" dirty="0" smtClean="0">
                <a:solidFill>
                  <a:srgbClr val="914B1F"/>
                </a:solidFill>
                <a:latin typeface="Candara" panose="020E0502030303020204" charset="0"/>
                <a:cs typeface="Candara" panose="020E0502030303020204" charset="0"/>
                <a:sym typeface="+mn-ea"/>
              </a:rPr>
              <a:t>The </a:t>
            </a:r>
            <a:r>
              <a:rPr lang="en-US" altLang="zh-CN" sz="1400" b="1" dirty="0">
                <a:solidFill>
                  <a:srgbClr val="914B1F"/>
                </a:solidFill>
                <a:latin typeface="Candara" panose="020E0502030303020204" charset="0"/>
                <a:cs typeface="Candara" panose="020E0502030303020204" charset="0"/>
                <a:sym typeface="+mn-ea"/>
              </a:rPr>
              <a:t>deadline for abstract submission has extended to the end of November.</a:t>
            </a:r>
            <a:endParaRPr lang="en-US" altLang="zh-CN" sz="1400" b="1" dirty="0">
              <a:solidFill>
                <a:srgbClr val="914B1F"/>
              </a:solidFill>
              <a:latin typeface="Candara" panose="020E0502030303020204" charset="0"/>
              <a:cs typeface="Candara" panose="020E0502030303020204" charset="0"/>
              <a:sym typeface="+mn-ea"/>
            </a:endParaRPr>
          </a:p>
        </p:txBody>
      </p:sp>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1"/>
            </p:custDataLst>
          </p:nvPr>
        </p:nvSpPr>
        <p:spPr>
          <a:xfrm>
            <a:off x="4865201" y="4786886"/>
            <a:ext cx="563947" cy="1010610"/>
          </a:xfrm>
          <a:prstGeom prst="rect">
            <a:avLst/>
          </a:prstGeom>
          <a:noFill/>
        </p:spPr>
        <p:txBody>
          <a:bodyPr wrap="square" lIns="0" tIns="0" rIns="0" bIns="0" rtlCol="0" anchor="ctr">
            <a:normAutofit/>
          </a:bodyPr>
          <a:lstStyle/>
          <a:p>
            <a:pPr algn="ctr"/>
            <a:r>
              <a:rPr lang="en-US" sz="2000" b="1" spc="300" dirty="0">
                <a:solidFill>
                  <a:schemeClr val="accent5">
                    <a:lumMod val="75000"/>
                  </a:schemeClr>
                </a:solidFill>
                <a:latin typeface="黑体" panose="02010609060101010101" charset="-122"/>
                <a:ea typeface="黑体" panose="02010609060101010101" charset="-122"/>
                <a:cs typeface="Montserrat Black"/>
              </a:rPr>
              <a:t>3</a:t>
            </a:r>
          </a:p>
        </p:txBody>
      </p:sp>
      <p:pic>
        <p:nvPicPr>
          <p:cNvPr id="3" name="图片 2"/>
          <p:cNvPicPr>
            <a:picLocks noChangeAspect="1"/>
          </p:cNvPicPr>
          <p:nvPr/>
        </p:nvPicPr>
        <p:blipFill rotWithShape="1">
          <a:blip r:embed="rId13">
            <a:extLst>
              <a:ext uri="{28A0092B-C50C-407E-A947-70E740481C1C}">
                <a14:useLocalDpi xmlns:a14="http://schemas.microsoft.com/office/drawing/2010/main" val="0"/>
              </a:ext>
            </a:extLst>
          </a:blip>
          <a:srcRect l="3881" r="5498"/>
          <a:stretch/>
        </p:blipFill>
        <p:spPr>
          <a:xfrm>
            <a:off x="0" y="2331539"/>
            <a:ext cx="5079541" cy="2842889"/>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装饰3"/>
          <p:cNvSpPr/>
          <p:nvPr>
            <p:custDataLst>
              <p:tags r:id="rId1"/>
            </p:custDataLst>
          </p:nvPr>
        </p:nvSpPr>
        <p:spPr>
          <a:xfrm>
            <a:off x="502920" y="1574165"/>
            <a:ext cx="11185525" cy="5075555"/>
          </a:xfrm>
          <a:prstGeom prst="rect">
            <a:avLst/>
          </a:prstGeom>
          <a:solidFill>
            <a:schemeClr val="lt2"/>
          </a:solidFill>
          <a:ln>
            <a:noFill/>
          </a:ln>
          <a:effectLst>
            <a:outerShdw blurRad="165100" algn="ctr" rotWithShape="0">
              <a:schemeClr val="dk1">
                <a:lumMod val="95000"/>
                <a:lumOff val="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a:solidFill>
                <a:schemeClr val="lt1"/>
              </a:solidFill>
              <a:latin typeface="Cascadia Code" panose="020B0609020000020004" charset="0"/>
              <a:ea typeface="微软雅黑" panose="020B0503020204020204" charset="-122"/>
              <a:cs typeface="Cascadia Code" panose="020B0609020000020004" charset="0"/>
              <a:sym typeface="+mn-ea"/>
            </a:endParaRPr>
          </a:p>
        </p:txBody>
      </p:sp>
      <p:sp>
        <p:nvSpPr>
          <p:cNvPr id="6" name="文本框 5"/>
          <p:cNvSpPr txBox="1"/>
          <p:nvPr>
            <p:custDataLst>
              <p:tags r:id="rId2"/>
            </p:custDataLst>
          </p:nvPr>
        </p:nvSpPr>
        <p:spPr>
          <a:xfrm>
            <a:off x="502920" y="386715"/>
            <a:ext cx="8590280" cy="774700"/>
          </a:xfrm>
          <a:prstGeom prst="rect">
            <a:avLst/>
          </a:prstGeom>
          <a:noFill/>
        </p:spPr>
        <p:txBody>
          <a:bodyPr wrap="square" lIns="63500" tIns="25400" rIns="63500" bIns="25400" rtlCol="0" anchor="b" anchorCtr="0">
            <a:normAutofit/>
          </a:bodyPr>
          <a:lstStyle/>
          <a:p>
            <a:pPr marL="0" indent="0" algn="l">
              <a:lnSpc>
                <a:spcPct val="110000"/>
              </a:lnSpc>
              <a:spcBef>
                <a:spcPts val="0"/>
              </a:spcBef>
              <a:spcAft>
                <a:spcPts val="0"/>
              </a:spcAft>
              <a:buSzPct val="100000"/>
              <a:buNone/>
            </a:pPr>
            <a:r>
              <a:rPr lang="en-US" altLang="zh-CN" sz="3400" b="1" spc="180" dirty="0" smtClean="0">
                <a:solidFill>
                  <a:srgbClr val="1C9DE5"/>
                </a:solidFill>
                <a:uFillTx/>
                <a:latin typeface="Candara" panose="020E0502030303020204" charset="0"/>
                <a:ea typeface="黑体" panose="02010609060101010101" charset="-122"/>
                <a:cs typeface="Candara" panose="020E0502030303020204" charset="0"/>
              </a:rPr>
              <a:t>WCSS2026-Program</a:t>
            </a:r>
            <a:endParaRPr lang="en-US" altLang="zh-CN" sz="3400" b="1" spc="180" dirty="0">
              <a:solidFill>
                <a:srgbClr val="1C9DE5"/>
              </a:solidFill>
              <a:uFillTx/>
              <a:latin typeface="Candara" panose="020E0502030303020204" charset="0"/>
              <a:ea typeface="黑体" panose="02010609060101010101" charset="-122"/>
              <a:cs typeface="Candara" panose="020E0502030303020204" charset="0"/>
            </a:endParaRPr>
          </a:p>
        </p:txBody>
      </p:sp>
      <p:pic>
        <p:nvPicPr>
          <p:cNvPr id="3" name="图片 2" descr="program"/>
          <p:cNvPicPr>
            <a:picLocks noChangeAspect="1"/>
          </p:cNvPicPr>
          <p:nvPr/>
        </p:nvPicPr>
        <p:blipFill>
          <a:blip r:embed="rId4"/>
          <a:stretch>
            <a:fillRect/>
          </a:stretch>
        </p:blipFill>
        <p:spPr>
          <a:xfrm>
            <a:off x="1523365" y="1663700"/>
            <a:ext cx="9144564" cy="48960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ID" val="diagram20212213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2213"/>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ecab20a758c1ec0b7089d3"/>
  <p:tag name="KSO_WM_SLIDE_TYPE" val="text"/>
  <p:tag name="KSO_WM_SLIDE_SUBTYPE" val="picTxt"/>
  <p:tag name="KSO_WM_SLIDE_SIZE" val="864*396"/>
  <p:tag name="KSO_WM_SLIDE_POSITION" val="48*72"/>
  <p:tag name="KSO_WM_SLIDE_LAYOUT" val="a_d"/>
  <p:tag name="KSO_WM_SLIDE_LAYOUT_CNT" val="1_2"/>
  <p:tag name="KSO_WM_SLIDE_LAYOUT_INFO" val="{&quot;backgroundInfo&quot;:[{&quot;bottom&quot;:0,&quot;bottomAbs&quot;:false,&quot;left&quot;:0,&quot;leftAbs&quot;:false,&quot;right&quot;:0,&quot;rightAbs&quot;:false,&quot;top&quot;:0,&quot;topAbs&quot;:false,&quot;type&quot;:&quot;general&quot;}],&quot;direction&quot;:1,&quot;id&quot;:&quot;2022-12-15T19:34:16&quot;,&quot;maxSize&quot;:{&quot;size1&quot;:49.99966382980347},&quot;minSize&quot;:{&quot;size1&quot;:36.19966382980347},&quot;normalSize&quot;:{&quot;size1&quot;:36.19976799647013},&quot;subLayout&quot;:[{&quot;id&quot;:&quot;2022-12-15T19:34:16&quot;,&quot;maxSize&quot;:{&quot;size1&quot;:46.699979786872355},&quot;minSize&quot;:{&quot;size1&quot;:19.999979786872345},&quot;normalSize&quot;:{&quot;size1&quot;:30.43331312020568},&quot;subLayout&quot;:[{&quot;id&quot;:&quot;2022-12-15T19:34:16&quot;,&quot;margin&quot;:{&quot;bottom&quot;:0.02600000612437725,&quot;left&quot;:1.6929999589920044,&quot;right&quot;:0.02600000612437725,&quot;top&quot;:1.6929999589920044},&quot;type&quot;:0},{&quot;id&quot;:&quot;2022-12-15T19:34:16&quot;,&quot;margin&quot;:{&quot;bottom&quot;:1.6929999589920044,&quot;left&quot;:1.6929999589920044,&quot;right&quot;:0.02600000612437725,&quot;top&quot;:0.8199999928474426},&quot;type&quot;:0}],&quot;type&quot;:0},{&quot;id&quot;:&quot;2022-12-15T19:34:16&quot;,&quot;margin&quot;:{&quot;bottom&quot;:1.6929999589920044,&quot;left&quot;:1.243999719619751,&quot;right&quot;:1.6929999589920044,&quot;top&quot;:1.6929999589920044},&quot;type&quot;:0}],&quot;type&quot;:0}"/>
  <p:tag name="KSO_WM_SLIDE_BACKGROUND" val="[&quot;general&quot;]"/>
  <p:tag name="KSO_WM_SLIDE_RATIO" val="1.777778"/>
  <p:tag name="KSO_WM_CHIP_FILLPROP" val="[[{&quot;text_align&quot;:&quot;lb&quot;,&quot;text_direction&quot;:&quot;horizontal&quot;,&quot;support_big_font&quot;:false,&quot;picture_toward&quot;:0,&quot;picture_dockside&quot;:[],&quot;fill_id&quot;:&quot;b7340f5df43247b388bf8111af5beefc&quot;,&quot;fill_align&quot;:&quot;lb&quot;,&quot;chip_types&quot;:[&quot;header&quot;]},{&quot;text_align&quot;:&quot;lt&quot;,&quot;text_direction&quot;:&quot;horizontal&quot;,&quot;support_big_font&quot;:false,&quot;picture_toward&quot;:0,&quot;picture_dockside&quot;:[],&quot;fill_id&quot;:&quot;39e5b8525f65425eb1a46efefc99b092&quot;,&quot;fill_align&quot;:&quot;lt&quot;,&quot;chip_types&quot;:[&quot;pictext&quot;,&quot;text&quot;,&quot;picture&quot;,&quot;chart&quot;,&quot;table&quot;,&quot;video&quot;]},{&quot;text_align&quot;:&quot;lm&quot;,&quot;text_direction&quot;:&quot;horizontal&quot;,&quot;support_features&quot;:[&quot;collage&quot;,&quot;carousel&quot;,&quot;creativecrop&quot;],&quot;support_big_font&quot;:false,&quot;picture_toward&quot;:0,&quot;picture_dockside&quot;:[],&quot;fill_id&quot;:&quot;36771e6c83554b7eb13570d10bad3e3b&quot;,&quot;fill_align&quot;:&quot;cm&quot;,&quot;chip_types&quot;:[&quot;diagram&quot;,&quot;pictext&quot;,&quot;text&quot;,&quot;picture&quot;,&quot;chart&quot;,&quot;table&quot;,&quot;video&quot;]}],[{&quot;text_align&quot;:&quot;lb&quot;,&quot;text_direction&quot;:&quot;horizontal&quot;,&quot;support_big_font&quot;:false,&quot;picture_toward&quot;:0,&quot;picture_dockside&quot;:[],&quot;fill_id&quot;:&quot;b7340f5df43247b388bf8111af5beefc&quot;,&quot;fill_align&quot;:&quot;lb&quot;,&quot;chip_types&quot;:[&quot;text&quot;,&quot;header&quot;]},{&quot;text_align&quot;:&quot;lt&quot;,&quot;text_direction&quot;:&quot;horizontal&quot;,&quot;support_big_font&quot;:false,&quot;picture_toward&quot;:0,&quot;picture_dockside&quot;:[],&quot;fill_id&quot;:&quot;39e5b8525f65425eb1a46efefc99b092&quot;,&quot;fill_align&quot;:&quot;lt&quot;,&quot;chip_types&quot;:[&quot;picture&quot;]},{&quot;text_align&quot;:&quot;lm&quot;,&quot;text_direction&quot;:&quot;horizontal&quot;,&quot;support_features&quot;:[&quot;collage&quot;],&quot;support_big_font&quot;:false,&quot;picture_toward&quot;:0,&quot;picture_dockside&quot;:[],&quot;fill_id&quot;:&quot;36771e6c83554b7eb13570d10bad3e3b&quot;,&quot;fill_align&quot;:&quot;rm&quot;,&quot;chip_types&quot;:[&quot;pictext&quot;,&quot;picture&quot;,&quot;chart&quot;,&quot;table&quot;,&quot;video&quot;]}]]"/>
  <p:tag name="KSO_WM_CHIP_DECFILLPROP" val="[]"/>
  <p:tag name="KSO_WM_CHIP_GROUPID" val="5eecab20a758c1ec0b7089d1"/>
  <p:tag name="KSO_WM_SLIDE_BK_DARK_LIGHT" val="2"/>
  <p:tag name="KSO_WM_SLIDE_BACKGROUND_TYPE" val="general"/>
  <p:tag name="KSO_WM_SLIDE_SUPPORT_FEATURE_TYPE" val="0"/>
  <p:tag name="KSO_WM_TEMPLATE_ASSEMBLE_XID" val="639b06370c9383becde71a1f"/>
  <p:tag name="KSO_WM_TEMPLATE_ASSEMBLE_GROUPID" val="639b06370c9383becde71a1f"/>
</p:tagLst>
</file>

<file path=ppt/tags/tag1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19169_2*l_h_f*1_3_1"/>
  <p:tag name="KSO_WM_TEMPLATE_CATEGORY" val="diagram"/>
  <p:tag name="KSO_WM_TEMPLATE_INDEX" val="20219169"/>
  <p:tag name="KSO_WM_UNIT_LAYERLEVEL" val="1_1_1"/>
  <p:tag name="KSO_WM_TAG_VERSION" val="1.0"/>
  <p:tag name="KSO_WM_BEAUTIFY_FLAG" val="#wm#"/>
  <p:tag name="KSO_WM_UNIT_VALUE" val="60"/>
  <p:tag name="KSO_WM_DIAGRAM_GROUP_CODE" val="l1-1"/>
  <p:tag name="KSO_WM_UNIT_PRESET_TEXT" val="单击此处输入你的正文，文字是您思想的提炼，为了最终演示发布的良好效果。"/>
  <p:tag name="KSO_WM_CHIP_GROUPID" val="60b9de79d573a1aeab43bc95"/>
  <p:tag name="KSO_WM_CHIP_XID" val="60b9de79d573a1aeab43bc96"/>
  <p:tag name="KSO_WM_ASSEMBLE_CHIP_INDEX" val="65438c4d71cd437bae5cdaea9fe882a2"/>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05.7097637795276,&quot;left&quot;:383.08669291338583,&quot;top&quot;:62.7,&quot;width&quot;:528.82590551181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19169_2*l_h_i*1_3_1"/>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2"/>
  <p:tag name="KSO_WM_UNIT_TEXT_FILL_FORE_SCHEMECOLOR_INDEX_BRIGHTNESS" val="0"/>
  <p:tag name="KSO_WM_UNIT_TEXT_FILL_FORE_SCHEMECOLOR_INDEX" val="9"/>
  <p:tag name="KSO_WM_UNIT_TEXT_FILL_TYPE" val="1"/>
  <p:tag name="KSO_WM_UNIT_USESOURCEFORMAT_APPLY" val="1"/>
  <p:tag name="KSO_WM_DIAGRAM_VIRTUALLY_FRAME" val="{&quot;height&quot;:405.7097637795276,&quot;left&quot;:383.08669291338583,&quot;top&quot;:62.7,&quot;width&quot;:528.82590551181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801_1*i*3"/>
  <p:tag name="KSO_WM_TEMPLATE_CATEGORY" val="diagram"/>
  <p:tag name="KSO_WM_TEMPLATE_INDEX" val="20212801"/>
  <p:tag name="KSO_WM_UNIT_LAYERLEVEL" val="1"/>
  <p:tag name="KSO_WM_TAG_VERSION" val="1.0"/>
  <p:tag name="KSO_WM_BEAUTIFY_FLAG" val="#wm#"/>
  <p:tag name="KSO_WM_UNIT_BLOCK" val="0"/>
  <p:tag name="KSO_WM_UNIT_SM_LIMIT_TYPE" val="2"/>
  <p:tag name="KSO_WM_UNIT_DEC_AREA_ID" val="715bfb6d15ea4bb2a41d11ba96327818"/>
  <p:tag name="KSO_WM_UNIT_DECORATE_INFO" val="{&quot;DecorateInfoH&quot;:{&quot;IsAbs&quot;:true},&quot;DecorateInfoW&quot;:{&quot;IsAbs&quot;:true},&quot;DecorateInfoX&quot;:{&quot;IsAbs&quot;:true,&quot;Pos&quot;:1},&quot;DecorateInfoY&quot;:{&quot;IsAbs&quot;:true,&quot;Pos&quot;:1},&quot;ReferentInfo&quot;:{&quot;Id&quot;:&quot;09d6f8301b3d4928b4c3710245448a53&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56"/>
  <p:tag name="KSO_WM_TEMPLATE_ASSEMBLE_XID" val="638896a10c9383becde4cddb"/>
  <p:tag name="KSO_WM_TEMPLATE_ASSEMBLE_GROUPID" val="638896a10c9383becde4cddb"/>
</p:tagLst>
</file>

<file path=ppt/tags/tag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2213_1*a*1"/>
  <p:tag name="KSO_WM_TEMPLATE_CATEGORY" val="diagram"/>
  <p:tag name="KSO_WM_TEMPLATE_INDEX" val="2021221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43cb6738215b46d3afe6f2e13c2486f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2c3b0f7d08e943f280649cde18c2bfb2"/>
  <p:tag name="KSO_WM_UNIT_TEXT_FILL_FORE_SCHEMECOLOR_INDEX_BRIGHTNESS" val="0"/>
  <p:tag name="KSO_WM_UNIT_TEXT_FILL_FORE_SCHEMECOLOR_INDEX" val="13"/>
  <p:tag name="KSO_WM_UNIT_TEXT_FILL_TYPE" val="1"/>
  <p:tag name="KSO_WM_TEMPLATE_ASSEMBLE_XID" val="639b06370c9383becde71a1f"/>
  <p:tag name="KSO_WM_TEMPLATE_ASSEMBLE_GROUPID" val="639b06370c9383becde71a1f"/>
</p:tagLst>
</file>

<file path=ppt/tags/tag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2213_1*a*1"/>
  <p:tag name="KSO_WM_TEMPLATE_CATEGORY" val="diagram"/>
  <p:tag name="KSO_WM_TEMPLATE_INDEX" val="2021221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43cb6738215b46d3afe6f2e13c2486f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2c3b0f7d08e943f280649cde18c2bfb2"/>
  <p:tag name="KSO_WM_UNIT_TEXT_FILL_FORE_SCHEMECOLOR_INDEX_BRIGHTNESS" val="0"/>
  <p:tag name="KSO_WM_UNIT_TEXT_FILL_FORE_SCHEMECOLOR_INDEX" val="13"/>
  <p:tag name="KSO_WM_UNIT_TEXT_FILL_TYPE" val="1"/>
  <p:tag name="KSO_WM_TEMPLATE_ASSEMBLE_XID" val="639b06370c9383becde71a1f"/>
  <p:tag name="KSO_WM_TEMPLATE_ASSEMBLE_GROUPID" val="639b06370c9383becde71a1f"/>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19169_2*l_h_i*1_1_2"/>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0"/>
  <p:tag name="KSO_WM_UNIT_FILL_FORE_SCHEMECOLOR_INDEX_BRIGHTNESS" val="0"/>
  <p:tag name="KSO_WM_UNIT_FILL_FORE_SCHEMECOLOR_INDEX" val="5"/>
  <p:tag name="KSO_WM_UNIT_FILL_TYPE" val="1"/>
  <p:tag name="KSO_WM_UNIT_USESOURCEFORMAT_APPLY" val="1"/>
  <p:tag name="KSO_WM_DIAGRAM_VIRTUALLY_FRAME" val="{&quot;height&quot;:405.7097637795276,&quot;left&quot;:383.08669291338583,&quot;top&quot;:62.7,&quot;width&quot;:528.825905511811}"/>
</p:tagLst>
</file>

<file path=ppt/tags/tag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19169_2*l_h_f*1_1_1"/>
  <p:tag name="KSO_WM_TEMPLATE_CATEGORY" val="diagram"/>
  <p:tag name="KSO_WM_TEMPLATE_INDEX" val="20219169"/>
  <p:tag name="KSO_WM_UNIT_LAYERLEVEL" val="1_1_1"/>
  <p:tag name="KSO_WM_TAG_VERSION" val="1.0"/>
  <p:tag name="KSO_WM_BEAUTIFY_FLAG" val="#wm#"/>
  <p:tag name="KSO_WM_UNIT_VALUE" val="60"/>
  <p:tag name="KSO_WM_DIAGRAM_GROUP_CODE" val="l1-1"/>
  <p:tag name="KSO_WM_UNIT_PRESET_TEXT" val="单击此处输入你的正文，文字是您思想的提炼，为了最终演示发布的良好效果。"/>
  <p:tag name="KSO_WM_CHIP_GROUPID" val="60b9de79d573a1aeab43bc95"/>
  <p:tag name="KSO_WM_CHIP_XID" val="60b9de79d573a1aeab43bc96"/>
  <p:tag name="KSO_WM_ASSEMBLE_CHIP_INDEX" val="65438c4d71cd437bae5cdaea9fe882a2"/>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05.7097637795276,&quot;left&quot;:383.08669291338583,&quot;top&quot;:62.7,&quot;width&quot;:528.82590551181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9169_2*l_h_i*1_1_1"/>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2"/>
  <p:tag name="KSO_WM_UNIT_TEXT_FILL_FORE_SCHEMECOLOR_INDEX_BRIGHTNESS" val="0"/>
  <p:tag name="KSO_WM_UNIT_TEXT_FILL_FORE_SCHEMECOLOR_INDEX" val="5"/>
  <p:tag name="KSO_WM_UNIT_TEXT_FILL_TYPE" val="1"/>
  <p:tag name="KSO_WM_UNIT_USESOURCEFORMAT_APPLY" val="1"/>
  <p:tag name="KSO_WM_DIAGRAM_VIRTUALLY_FRAME" val="{&quot;height&quot;:405.7097637795276,&quot;left&quot;:383.08669291338583,&quot;top&quot;:62.7,&quot;width&quot;:528.82590551181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19169_2*l_h_i*1_2_2"/>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0"/>
  <p:tag name="KSO_WM_UNIT_FILL_FORE_SCHEMECOLOR_INDEX_BRIGHTNESS" val="0"/>
  <p:tag name="KSO_WM_UNIT_FILL_FORE_SCHEMECOLOR_INDEX" val="7"/>
  <p:tag name="KSO_WM_UNIT_FILL_TYPE" val="1"/>
  <p:tag name="KSO_WM_UNIT_USESOURCEFORMAT_APPLY" val="1"/>
  <p:tag name="KSO_WM_DIAGRAM_VIRTUALLY_FRAME" val="{&quot;height&quot;:405.7097637795276,&quot;left&quot;:383.08669291338583,&quot;top&quot;:62.7,&quot;width&quot;:528.825905511811}"/>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19169_2*l_h_f*1_2_1"/>
  <p:tag name="KSO_WM_TEMPLATE_CATEGORY" val="diagram"/>
  <p:tag name="KSO_WM_TEMPLATE_INDEX" val="20219169"/>
  <p:tag name="KSO_WM_UNIT_LAYERLEVEL" val="1_1_1"/>
  <p:tag name="KSO_WM_TAG_VERSION" val="1.0"/>
  <p:tag name="KSO_WM_BEAUTIFY_FLAG" val="#wm#"/>
  <p:tag name="KSO_WM_UNIT_VALUE" val="60"/>
  <p:tag name="KSO_WM_DIAGRAM_GROUP_CODE" val="l1-1"/>
  <p:tag name="KSO_WM_UNIT_PRESET_TEXT" val="单击此处输入你的正文，文字是您思想的提炼，为了最终演示发布的良好效果。"/>
  <p:tag name="KSO_WM_CHIP_GROUPID" val="60b9de79d573a1aeab43bc95"/>
  <p:tag name="KSO_WM_CHIP_XID" val="60b9de79d573a1aeab43bc96"/>
  <p:tag name="KSO_WM_ASSEMBLE_CHIP_INDEX" val="65438c4d71cd437bae5cdaea9fe882a2"/>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05.7097637795276,&quot;left&quot;:383.08669291338583,&quot;top&quot;:62.7,&quot;width&quot;:528.82590551181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9169_2*l_h_i*1_2_1"/>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2"/>
  <p:tag name="KSO_WM_UNIT_TEXT_FILL_FORE_SCHEMECOLOR_INDEX_BRIGHTNESS" val="0"/>
  <p:tag name="KSO_WM_UNIT_TEXT_FILL_FORE_SCHEMECOLOR_INDEX" val="7"/>
  <p:tag name="KSO_WM_UNIT_TEXT_FILL_TYPE" val="1"/>
  <p:tag name="KSO_WM_UNIT_USESOURCEFORMAT_APPLY" val="1"/>
  <p:tag name="KSO_WM_DIAGRAM_VIRTUALLY_FRAME" val="{&quot;height&quot;:405.7097637795276,&quot;left&quot;:383.08669291338583,&quot;top&quot;:62.7,&quot;width&quot;:528.82590551181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19169_2*l_h_i*1_3_2"/>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0"/>
  <p:tag name="KSO_WM_UNIT_FILL_FORE_SCHEMECOLOR_INDEX_BRIGHTNESS" val="0"/>
  <p:tag name="KSO_WM_UNIT_FILL_FORE_SCHEMECOLOR_INDEX" val="9"/>
  <p:tag name="KSO_WM_UNIT_FILL_TYPE" val="1"/>
  <p:tag name="KSO_WM_UNIT_USESOURCEFORMAT_APPLY" val="1"/>
  <p:tag name="KSO_WM_DIAGRAM_VIRTUALLY_FRAME" val="{&quot;height&quot;:405.7097637795276,&quot;left&quot;:383.08669291338583,&quot;top&quot;:62.7,&quot;width&quot;:528.82590551181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186</Words>
  <Application>Microsoft Office PowerPoint</Application>
  <PresentationFormat>宽屏</PresentationFormat>
  <Paragraphs>8</Paragraphs>
  <Slides>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vt:i4>
      </vt:variant>
    </vt:vector>
  </HeadingPairs>
  <TitlesOfParts>
    <vt:vector size="12" baseType="lpstr">
      <vt:lpstr>Montserrat Black</vt:lpstr>
      <vt:lpstr>Open Sans</vt:lpstr>
      <vt:lpstr>黑体</vt:lpstr>
      <vt:lpstr>微软雅黑</vt:lpstr>
      <vt:lpstr>Arial</vt:lpstr>
      <vt:lpstr>Calibri</vt:lpstr>
      <vt:lpstr>Candara</vt:lpstr>
      <vt:lpstr>Cascadia Code</vt:lpstr>
      <vt:lpstr>WPS</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唐菲菲</dc:creator>
  <cp:lastModifiedBy>Administrator</cp:lastModifiedBy>
  <cp:revision>10</cp:revision>
  <dcterms:created xsi:type="dcterms:W3CDTF">2023-08-09T12:44:00Z</dcterms:created>
  <dcterms:modified xsi:type="dcterms:W3CDTF">2025-11-04T06:13:38Z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0FFB374EF87741258E9EC42A4DEF22FC_13</vt:lpwstr>
  </property>
</Properties>
</file>